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64.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slideLayouts/slideLayout53.xml" ContentType="application/vnd.openxmlformats-officedocument.presentationml.slideLayout+xml"/>
  <Override PartName="/ppt/slideLayouts/slideLayout62.xml" ContentType="application/vnd.openxmlformats-officedocument.presentationml.slideLayout+xml"/>
  <Default Extension="rels" ContentType="application/vnd.openxmlformats-package.relationships+xml"/>
  <Default Extension="xml" ContentType="application/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Layouts/slideLayout60.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Default Extension="svg"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567" r:id="rId10"/>
    <p:sldId id="258" r:id="rId11"/>
    <p:sldId id="259" r:id="rId12"/>
    <p:sldId id="272" r:id="rId13"/>
    <p:sldId id="559" r:id="rId14"/>
    <p:sldId id="560" r:id="rId15"/>
    <p:sldId id="563"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701A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2" autoAdjust="0"/>
    <p:restoredTop sz="99466" autoAdjust="0"/>
  </p:normalViewPr>
  <p:slideViewPr>
    <p:cSldViewPr snapToGrid="0">
      <p:cViewPr>
        <p:scale>
          <a:sx n="81" d="100"/>
          <a:sy n="81" d="100"/>
        </p:scale>
        <p:origin x="-300" y="138"/>
      </p:cViewPr>
      <p:guideLst>
        <p:guide orient="horz" pos="2160"/>
        <p:guide pos="3840"/>
      </p:guideLst>
    </p:cSldViewPr>
  </p:slideViewPr>
  <p:outlineViewPr>
    <p:cViewPr>
      <p:scale>
        <a:sx n="33" d="100"/>
        <a:sy n="33" d="100"/>
      </p:scale>
      <p:origin x="0" y="102"/>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xmlns="" val="3943955325"/>
      </p:ext>
    </p:extLst>
  </p:cSld>
  <p:clrMapOvr>
    <a:masterClrMapping/>
  </p:clrMapOvr>
  <p:extLst mod="1">
    <p:ext uri="{DCECCB84-F9BA-43D5-87BE-67443E8EF086}">
      <p15:sldGuideLst xmlns=""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xmlns=""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4276460572"/>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xmlns=""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xmlns=""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xmlns=""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xmlns=""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xmlns=""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xmlns=""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xmlns=""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xmlns=""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xmlns=""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xmlns=""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xmlns=""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xmlns=""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xmlns=""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xmlns=""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xmlns=""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xmlns=""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xmlns=""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xmlns=""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925"/>
            <a:ext cx="12195173"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1089484" y="1730403"/>
            <a:ext cx="7531497"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616370" y="2470926"/>
            <a:ext cx="8681508"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D0065BE-0657-4A47-90AD-C21C55E16B19}" type="datetime4">
              <a:rPr lang="en-US" smtClean="0"/>
              <a:pPr/>
              <a:t>November 12,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7BB8AF-C16A-4836-A92D-61834B5F0BA5}" type="datetime4">
              <a:rPr lang="en-US" smtClean="0"/>
              <a:pPr/>
              <a:t>November 12,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3173" y="-925"/>
            <a:ext cx="12195173"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 y="2647950"/>
            <a:ext cx="4762500"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1092532" y="1726738"/>
            <a:ext cx="7534656"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621536" y="2468304"/>
            <a:ext cx="8680704"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November 12,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6688"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13A18F4-33C3-445B-924C-31108C51719C}" type="datetime4">
              <a:rPr lang="en-US" smtClean="0"/>
              <a:pPr/>
              <a:t>November 12,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280"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1092200"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6688"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6266688"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F7543A-E259-478F-9E0D-57BA40E442B7}" type="datetime4">
              <a:rPr lang="en-US" smtClean="0"/>
              <a:pPr/>
              <a:t>November 12, 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FB012D-77A1-44B0-BB26-329BA1EE55C9}" type="datetime4">
              <a:rPr lang="en-US" smtClean="0"/>
              <a:pPr/>
              <a:t>November 12, 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November 12, 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1720852" y="-1720850"/>
            <a:ext cx="6858000" cy="10299704"/>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1046573" y="1576104"/>
            <a:ext cx="694944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6332737" y="2618913"/>
            <a:ext cx="507703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730605" y="2253385"/>
            <a:ext cx="7726347"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DC7EAB0C-2220-4D0E-A0DD-DB7FA0F742F4}" type="datetime4">
              <a:rPr lang="en-US" smtClean="0"/>
              <a:pPr/>
              <a:t>November 12, 2019</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2754ED01-E2A0-4C1E-8E21-014B99041579}" type="slidenum">
              <a:rPr lang="en-US" smtClean="0"/>
              <a:pPr/>
              <a:t>‹#›</a:t>
            </a:fld>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5101" y="0"/>
            <a:ext cx="9486900"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 y="5048250"/>
            <a:ext cx="4762500"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94929" y="1717501"/>
            <a:ext cx="73152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524639" y="2180529"/>
            <a:ext cx="8128727"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416D63-31BF-4B94-B6C5-E20B2C63F515}" type="datetime4">
              <a:rPr lang="en-US" smtClean="0"/>
              <a:pPr/>
              <a:t>November 12,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xmlns="" val="204090962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C3AA4-67BE-44F7-809A-3582401494AF}" type="datetime4">
              <a:rPr lang="en-US" smtClean="0"/>
              <a:pPr/>
              <a:t>November 12,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172EEB-1769-4776-AD69-E7C1260563EB}" type="datetime4">
              <a:rPr lang="en-US" smtClean="0"/>
              <a:pPr/>
              <a:t>November 12,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xmlns=""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4276460572"/>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5489220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35373778"/>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xmlns=""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xmlns="" val="3897463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xmlns=""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6.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6.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6.png"/><Relationship Id="rId25" Type="http://schemas.openxmlformats.org/officeDocument/2006/relationships/image" Target="../media/image4.svg"/><Relationship Id="rId2" Type="http://schemas.openxmlformats.org/officeDocument/2006/relationships/slideLayout" Target="../slideLayouts/slideLayout52.xml"/><Relationship Id="rId16" Type="http://schemas.openxmlformats.org/officeDocument/2006/relationships/theme" Target="../theme/theme5.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xmlns=""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xmlns=""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cstate="print">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xmlns=""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3175" y="5050633"/>
            <a:ext cx="4765676"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5051293"/>
            <a:ext cx="12195173"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97280" y="365760"/>
            <a:ext cx="1002792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100629"/>
            <a:ext cx="1002792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68224" y="5870448"/>
            <a:ext cx="2901696" cy="201168"/>
          </a:xfrm>
          <a:prstGeom prst="rect">
            <a:avLst/>
          </a:prstGeom>
        </p:spPr>
        <p:txBody>
          <a:bodyPr vert="horz" lIns="91440" tIns="45720" rIns="91440" bIns="45720" rtlCol="0" anchor="ctr"/>
          <a:lstStyle>
            <a:lvl1pPr algn="l">
              <a:defRPr sz="1200">
                <a:solidFill>
                  <a:srgbClr val="FFFFFF"/>
                </a:solidFill>
              </a:defRPr>
            </a:lvl1pPr>
          </a:lstStyle>
          <a:p>
            <a:fld id="{62B1B13E-D5AF-485E-81A1-82A140076526}" type="datetime4">
              <a:rPr lang="en-US" smtClean="0"/>
              <a:pPr/>
              <a:t>November 12, 2019</a:t>
            </a:fld>
            <a:endParaRPr lang="en-US" dirty="0"/>
          </a:p>
        </p:txBody>
      </p:sp>
      <p:sp>
        <p:nvSpPr>
          <p:cNvPr id="5" name="Footer Placeholder 4"/>
          <p:cNvSpPr>
            <a:spLocks noGrp="1"/>
          </p:cNvSpPr>
          <p:nvPr>
            <p:ph type="ftr" sz="quarter" idx="3"/>
          </p:nvPr>
        </p:nvSpPr>
        <p:spPr>
          <a:xfrm>
            <a:off x="4690019" y="6285122"/>
            <a:ext cx="62992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1201384" y="6170822"/>
            <a:ext cx="67056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2754ED01-E2A0-4C1E-8E21-014B99041579}" type="slidenum">
              <a:rPr lang="en-US" smtClean="0"/>
              <a:pPr/>
              <a:t>‹#›</a:t>
            </a:fld>
            <a:endParaRPr lang="en-US"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7"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0" name="Rectangle 9"/>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11" name="Rectangle 10"/>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12" name="Rectangle 11"/>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13" name="Rectangle 12"/>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4" name="Rectangle 13"/>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5" name="Rectangle 14"/>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6" name="Rectangle 15"/>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51.svg"/><Relationship Id="rId2" Type="http://schemas.openxmlformats.org/officeDocument/2006/relationships/image" Target="../media/image37.png"/><Relationship Id="rId1" Type="http://schemas.openxmlformats.org/officeDocument/2006/relationships/slideLayout" Target="../slideLayouts/slideLayout64.xml"/><Relationship Id="rId6" Type="http://schemas.openxmlformats.org/officeDocument/2006/relationships/image" Target="../media/image39.png"/><Relationship Id="rId5" Type="http://schemas.openxmlformats.org/officeDocument/2006/relationships/image" Target="../media/image4.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a:xfrm>
            <a:off x="6930813" y="1340733"/>
            <a:ext cx="5261187" cy="1182207"/>
          </a:xfrm>
        </p:spPr>
        <p:txBody>
          <a:bodyPr>
            <a:normAutofit/>
          </a:bodyPr>
          <a:lstStyle/>
          <a:p>
            <a:pPr algn="ctr"/>
            <a:r>
              <a:rPr lang="en-US" sz="3200" dirty="0" smtClean="0">
                <a:solidFill>
                  <a:schemeClr val="accent5">
                    <a:lumMod val="40000"/>
                    <a:lumOff val="60000"/>
                  </a:schemeClr>
                </a:solidFill>
              </a:rPr>
              <a:t>Bug Tracking System</a:t>
            </a:r>
            <a:endParaRPr lang="en-US" sz="3200" dirty="0">
              <a:solidFill>
                <a:schemeClr val="accent5">
                  <a:lumMod val="40000"/>
                  <a:lumOff val="60000"/>
                </a:schemeClr>
              </a:solidFill>
            </a:endParaRPr>
          </a:p>
        </p:txBody>
      </p:sp>
      <p:sp>
        <p:nvSpPr>
          <p:cNvPr id="2" name="TextBox 1"/>
          <p:cNvSpPr txBox="1"/>
          <p:nvPr/>
        </p:nvSpPr>
        <p:spPr>
          <a:xfrm>
            <a:off x="726831" y="3903785"/>
            <a:ext cx="3892061" cy="646331"/>
          </a:xfrm>
          <a:prstGeom prst="rect">
            <a:avLst/>
          </a:prstGeom>
          <a:noFill/>
        </p:spPr>
        <p:txBody>
          <a:bodyPr wrap="square" rtlCol="0">
            <a:spAutoFit/>
          </a:bodyPr>
          <a:lstStyle/>
          <a:p>
            <a:r>
              <a:rPr lang="en-US" dirty="0" smtClean="0"/>
              <a:t>BY</a:t>
            </a:r>
            <a:endParaRPr lang="en-US" dirty="0" smtClean="0"/>
          </a:p>
          <a:p>
            <a:r>
              <a:rPr lang="en-US" dirty="0" smtClean="0"/>
              <a:t>VENKATESH M      - 46004145</a:t>
            </a:r>
            <a:endParaRPr lang="en-US" dirty="0"/>
          </a:p>
        </p:txBody>
      </p:sp>
    </p:spTree>
    <p:extLst>
      <p:ext uri="{BB962C8B-B14F-4D97-AF65-F5344CB8AC3E}">
        <p14:creationId xmlns:p14="http://schemas.microsoft.com/office/powerpoint/2010/main" xmlns=""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0092" y="480646"/>
            <a:ext cx="3071446" cy="369332"/>
          </a:xfrm>
          <a:prstGeom prst="rect">
            <a:avLst/>
          </a:prstGeom>
          <a:noFill/>
        </p:spPr>
        <p:txBody>
          <a:bodyPr wrap="square" rtlCol="0">
            <a:spAutoFit/>
          </a:bodyPr>
          <a:lstStyle/>
          <a:p>
            <a:pPr algn="ctr"/>
            <a:r>
              <a:rPr lang="en-US" dirty="0" smtClean="0">
                <a:latin typeface="Verdana" pitchFamily="34" charset="0"/>
                <a:ea typeface="Verdana" pitchFamily="34" charset="0"/>
              </a:rPr>
              <a:t>Abstract</a:t>
            </a:r>
            <a:endParaRPr lang="en-US" dirty="0">
              <a:latin typeface="Verdana" pitchFamily="34" charset="0"/>
              <a:ea typeface="Verdana" pitchFamily="34" charset="0"/>
            </a:endParaRPr>
          </a:p>
        </p:txBody>
      </p:sp>
      <p:sp>
        <p:nvSpPr>
          <p:cNvPr id="3" name="TextBox 2"/>
          <p:cNvSpPr txBox="1"/>
          <p:nvPr/>
        </p:nvSpPr>
        <p:spPr>
          <a:xfrm>
            <a:off x="1324708" y="1477108"/>
            <a:ext cx="7514492" cy="1754326"/>
          </a:xfrm>
          <a:prstGeom prst="rect">
            <a:avLst/>
          </a:prstGeom>
          <a:noFill/>
        </p:spPr>
        <p:txBody>
          <a:bodyPr wrap="square" rtlCol="0">
            <a:spAutoFit/>
          </a:bodyPr>
          <a:lstStyle/>
          <a:p>
            <a:pPr>
              <a:lnSpc>
                <a:spcPct val="150000"/>
              </a:lnSpc>
            </a:pPr>
            <a:r>
              <a:rPr lang="en-US" dirty="0">
                <a:latin typeface="Verdana" pitchFamily="34" charset="0"/>
                <a:ea typeface="Verdana" pitchFamily="34" charset="0"/>
              </a:rPr>
              <a:t>This is a web-based application that can be accessed over the web. </a:t>
            </a:r>
            <a:r>
              <a:rPr lang="en-US" dirty="0" smtClean="0">
                <a:latin typeface="Verdana" pitchFamily="34" charset="0"/>
                <a:ea typeface="Verdana" pitchFamily="34" charset="0"/>
              </a:rPr>
              <a:t>The manager raises tickets for bugs in the errors. Developer writes the code for the bug and then submits once the compilation is successful.</a:t>
            </a:r>
            <a:endParaRPr lang="en-US" dirty="0">
              <a:latin typeface="Verdana" pitchFamily="34" charset="0"/>
              <a:ea typeface="Verdana" pitchFamily="34" charset="0"/>
            </a:endParaRPr>
          </a:p>
        </p:txBody>
      </p:sp>
    </p:spTree>
    <p:extLst>
      <p:ext uri="{BB962C8B-B14F-4D97-AF65-F5344CB8AC3E}">
        <p14:creationId xmlns:p14="http://schemas.microsoft.com/office/powerpoint/2010/main" xmlns="" val="77486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a:xfrm>
            <a:off x="185249" y="2295237"/>
            <a:ext cx="6696124" cy="4117286"/>
          </a:xfrm>
        </p:spPr>
        <p:txBody>
          <a:bodyPr/>
          <a:lstStyle/>
          <a:p>
            <a:r>
              <a:rPr lang="en-US" sz="2400" dirty="0" smtClean="0"/>
              <a:t>Manager Role </a:t>
            </a:r>
            <a:r>
              <a:rPr lang="en-US" dirty="0" smtClean="0"/>
              <a:t>-</a:t>
            </a:r>
          </a:p>
          <a:p>
            <a:r>
              <a:rPr lang="en-US" dirty="0"/>
              <a:t> </a:t>
            </a:r>
            <a:r>
              <a:rPr lang="en-US" dirty="0" smtClean="0"/>
              <a:t>              </a:t>
            </a:r>
            <a:r>
              <a:rPr lang="en-US" dirty="0" smtClean="0"/>
              <a:t>-Raise Ticket</a:t>
            </a:r>
            <a:endParaRPr lang="en-US" dirty="0" smtClean="0"/>
          </a:p>
          <a:p>
            <a:r>
              <a:rPr lang="en-US" dirty="0"/>
              <a:t> </a:t>
            </a:r>
            <a:r>
              <a:rPr lang="en-US" dirty="0" smtClean="0"/>
              <a:t>              </a:t>
            </a:r>
            <a:r>
              <a:rPr lang="en-US" dirty="0" smtClean="0"/>
              <a:t>-Add </a:t>
            </a:r>
            <a:r>
              <a:rPr lang="en-US" dirty="0" err="1" smtClean="0"/>
              <a:t>Project,Add</a:t>
            </a:r>
            <a:r>
              <a:rPr lang="en-US" dirty="0" smtClean="0"/>
              <a:t> Developer</a:t>
            </a:r>
            <a:endParaRPr lang="en-US" dirty="0" smtClean="0"/>
          </a:p>
          <a:p>
            <a:r>
              <a:rPr lang="en-US" sz="2400" dirty="0" smtClean="0"/>
              <a:t>Developer Role   </a:t>
            </a:r>
            <a:r>
              <a:rPr lang="en-US" dirty="0" smtClean="0"/>
              <a:t>-</a:t>
            </a:r>
          </a:p>
          <a:p>
            <a:r>
              <a:rPr lang="en-US" sz="2400" dirty="0"/>
              <a:t> </a:t>
            </a:r>
            <a:r>
              <a:rPr lang="en-US" sz="2400" dirty="0" smtClean="0"/>
              <a:t>         </a:t>
            </a:r>
            <a:r>
              <a:rPr lang="en-US" dirty="0" smtClean="0"/>
              <a:t>-compile code</a:t>
            </a:r>
            <a:endParaRPr lang="en-US" dirty="0" smtClean="0"/>
          </a:p>
          <a:p>
            <a:r>
              <a:rPr lang="en-US" dirty="0"/>
              <a:t> </a:t>
            </a:r>
            <a:r>
              <a:rPr lang="en-US" dirty="0" smtClean="0"/>
              <a:t>              - </a:t>
            </a:r>
            <a:r>
              <a:rPr lang="en-US" dirty="0" smtClean="0"/>
              <a:t>submit</a:t>
            </a:r>
            <a:endParaRPr lang="en-US" dirty="0" smtClean="0"/>
          </a:p>
          <a:p>
            <a:r>
              <a:rPr lang="en-US" dirty="0" smtClean="0"/>
              <a:t>             </a:t>
            </a:r>
          </a:p>
          <a:p>
            <a:r>
              <a:rPr lang="en-US" dirty="0" smtClean="0"/>
              <a:t> </a:t>
            </a:r>
          </a:p>
          <a:p>
            <a:r>
              <a:rPr lang="en-US" dirty="0"/>
              <a:t> </a:t>
            </a:r>
            <a:r>
              <a:rPr lang="en-US" dirty="0" smtClean="0"/>
              <a:t>                   </a:t>
            </a:r>
            <a:endParaRPr lang="en-US" dirty="0"/>
          </a:p>
          <a:p>
            <a:endParaRPr lang="en-US" dirty="0"/>
          </a:p>
          <a:p>
            <a:endParaRPr lang="en-US" dirty="0" smtClean="0"/>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a:xfrm>
            <a:off x="232142" y="1029958"/>
            <a:ext cx="10044635" cy="859536"/>
          </a:xfrm>
        </p:spPr>
        <p:txBody>
          <a:bodyPr/>
          <a:lstStyle/>
          <a:p>
            <a:r>
              <a:rPr lang="en-US" dirty="0"/>
              <a:t>Problem Statement</a:t>
            </a:r>
          </a:p>
        </p:txBody>
      </p:sp>
    </p:spTree>
    <p:extLst>
      <p:ext uri="{BB962C8B-B14F-4D97-AF65-F5344CB8AC3E}">
        <p14:creationId xmlns:p14="http://schemas.microsoft.com/office/powerpoint/2010/main" xmlns="" val="3628894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6073650" cy="5632311"/>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r>
              <a:rPr lang="en-US" dirty="0" smtClean="0"/>
              <a:t>.(using Collection)</a:t>
            </a:r>
            <a:endParaRPr lang="en-US" dirty="0"/>
          </a:p>
          <a:p>
            <a:pPr marL="342900" indent="-342900">
              <a:buFont typeface="+mj-lt"/>
              <a:buAutoNum type="arabicPeriod"/>
            </a:pPr>
            <a:r>
              <a:rPr lang="en-US" dirty="0"/>
              <a:t>JDBC </a:t>
            </a:r>
            <a:r>
              <a:rPr lang="en-US" dirty="0" smtClean="0"/>
              <a:t>implementation</a:t>
            </a:r>
          </a:p>
          <a:p>
            <a:pPr marL="342900" indent="-342900">
              <a:buFont typeface="+mj-lt"/>
              <a:buAutoNum type="arabicPeriod"/>
            </a:pPr>
            <a:r>
              <a:rPr lang="en-US" dirty="0" smtClean="0"/>
              <a:t>JPA implementation using Hibernate</a:t>
            </a:r>
          </a:p>
          <a:p>
            <a:pPr marL="342900" indent="-342900">
              <a:buFont typeface="+mj-lt"/>
              <a:buAutoNum type="arabicPeriod"/>
            </a:pPr>
            <a:r>
              <a:rPr lang="en-US" dirty="0" smtClean="0"/>
              <a:t>Spring Core-v5.x</a:t>
            </a:r>
            <a:endParaRPr lang="en-US" dirty="0"/>
          </a:p>
          <a:p>
            <a:pPr marL="342900" indent="-342900">
              <a:buFont typeface="+mj-lt"/>
              <a:buAutoNum type="arabicPeriod"/>
            </a:pPr>
            <a:r>
              <a:rPr lang="en-US" dirty="0" smtClean="0"/>
              <a:t>Spring MVC</a:t>
            </a:r>
            <a:endParaRPr lang="en-US" dirty="0"/>
          </a:p>
          <a:p>
            <a:pPr marL="342900" indent="-342900">
              <a:buFont typeface="+mj-lt"/>
              <a:buAutoNum type="arabicPeriod"/>
            </a:pPr>
            <a:r>
              <a:rPr lang="en-US" dirty="0"/>
              <a:t>Spring JPA </a:t>
            </a:r>
            <a:r>
              <a:rPr lang="en-US" dirty="0" smtClean="0"/>
              <a:t>Integration -v2.0</a:t>
            </a:r>
            <a:endParaRPr lang="en-US" dirty="0"/>
          </a:p>
          <a:p>
            <a:pPr marL="342900" indent="-342900">
              <a:buFont typeface="+mj-lt"/>
              <a:buAutoNum type="arabicPeriod"/>
            </a:pPr>
            <a:r>
              <a:rPr lang="en-US" dirty="0"/>
              <a:t>Spring </a:t>
            </a:r>
            <a:r>
              <a:rPr lang="en-US" dirty="0" smtClean="0"/>
              <a:t>Data-v2.1.x </a:t>
            </a:r>
            <a:endParaRPr lang="en-US" dirty="0"/>
          </a:p>
          <a:p>
            <a:pPr marL="342900" indent="-342900">
              <a:buFont typeface="+mj-lt"/>
              <a:buAutoNum type="arabicPeriod"/>
            </a:pPr>
            <a:r>
              <a:rPr lang="en-US" dirty="0"/>
              <a:t>Application as RESTful web service</a:t>
            </a:r>
          </a:p>
          <a:p>
            <a:pPr marL="342900" indent="-342900">
              <a:buFont typeface="+mj-lt"/>
              <a:buAutoNum type="arabicPeriod"/>
            </a:pPr>
            <a:r>
              <a:rPr lang="en-US" dirty="0"/>
              <a:t>Spring </a:t>
            </a:r>
            <a:r>
              <a:rPr lang="en-US" dirty="0" smtClean="0"/>
              <a:t>Boot – v2.1.9</a:t>
            </a:r>
          </a:p>
          <a:p>
            <a:pPr marL="342900" indent="-342900">
              <a:buFont typeface="+mj-lt"/>
              <a:buAutoNum type="arabicPeriod"/>
            </a:pPr>
            <a:r>
              <a:rPr lang="en-US" dirty="0" smtClean="0"/>
              <a:t>Spring Rest – v2.1.9</a:t>
            </a:r>
          </a:p>
          <a:p>
            <a:pPr marL="342900" indent="-342900">
              <a:buFont typeface="+mj-lt"/>
              <a:buAutoNum type="arabicPeriod"/>
            </a:pPr>
            <a:r>
              <a:rPr lang="en-US" dirty="0"/>
              <a:t>JWT – </a:t>
            </a:r>
            <a:r>
              <a:rPr lang="en-US" dirty="0" smtClean="0"/>
              <a:t>v0.9.1</a:t>
            </a:r>
          </a:p>
          <a:p>
            <a:pPr marL="342900" indent="-342900">
              <a:buFont typeface="+mj-lt"/>
              <a:buAutoNum type="arabicPeriod"/>
            </a:pPr>
            <a:r>
              <a:rPr lang="en-US" dirty="0" smtClean="0"/>
              <a:t>Spring Test-</a:t>
            </a:r>
            <a:r>
              <a:rPr lang="en-US" dirty="0" err="1" smtClean="0"/>
              <a:t>J</a:t>
            </a:r>
            <a:r>
              <a:rPr lang="en-US" dirty="0" err="1"/>
              <a:t>U</a:t>
            </a:r>
            <a:r>
              <a:rPr lang="en-US" dirty="0" err="1" smtClean="0"/>
              <a:t>nit</a:t>
            </a:r>
            <a:endParaRPr lang="en-US" dirty="0" smtClean="0"/>
          </a:p>
          <a:p>
            <a:pPr marL="342900" indent="-342900">
              <a:buFont typeface="+mj-lt"/>
              <a:buAutoNum type="arabicPeriod"/>
            </a:pPr>
            <a:r>
              <a:rPr lang="en-US" dirty="0" smtClean="0"/>
              <a:t>Logger – slf4j</a:t>
            </a:r>
          </a:p>
          <a:p>
            <a:pPr marL="342900" indent="-342900">
              <a:buFont typeface="+mj-lt"/>
              <a:buAutoNum type="arabicPeriod"/>
            </a:pPr>
            <a:r>
              <a:rPr lang="en-US" dirty="0" smtClean="0"/>
              <a:t>Audit trial</a:t>
            </a:r>
          </a:p>
          <a:p>
            <a:pPr marL="342900" indent="-342900"/>
            <a:r>
              <a:rPr lang="en-US" dirty="0" smtClean="0"/>
              <a:t>15.SendGrid-Email Api-v4.4.1</a:t>
            </a:r>
          </a:p>
          <a:p>
            <a:pPr marL="342900" indent="-342900"/>
            <a:r>
              <a:rPr lang="en-US" dirty="0" smtClean="0"/>
              <a:t>16.JSR-199</a:t>
            </a:r>
            <a:endParaRPr lang="en-US" dirty="0" smtClean="0"/>
          </a:p>
          <a:p>
            <a:pPr marL="342900" indent="-342900"/>
            <a:r>
              <a:rPr lang="en-US" dirty="0" smtClean="0"/>
              <a:t>17.Angular </a:t>
            </a:r>
            <a:r>
              <a:rPr lang="en-US" dirty="0" smtClean="0"/>
              <a:t>–</a:t>
            </a:r>
            <a:r>
              <a:rPr lang="en-US" dirty="0" smtClean="0"/>
              <a:t>v.6</a:t>
            </a:r>
          </a:p>
          <a:p>
            <a:pPr marL="342900" indent="-342900"/>
            <a:r>
              <a:rPr lang="en-US" dirty="0" smtClean="0"/>
              <a:t>18.</a:t>
            </a:r>
            <a:r>
              <a:rPr lang="en-US" dirty="0" smtClean="0"/>
              <a:t>VSCode- v1.7.3</a:t>
            </a:r>
          </a:p>
          <a:p>
            <a:pPr marL="342900" indent="-342900"/>
            <a:r>
              <a:rPr lang="en-US" dirty="0" smtClean="0"/>
              <a:t>19.</a:t>
            </a:r>
            <a:r>
              <a:rPr lang="en-US" dirty="0" smtClean="0"/>
              <a:t>Node </a:t>
            </a:r>
            <a:r>
              <a:rPr lang="en-US" dirty="0" smtClean="0"/>
              <a:t>js-v10.16.3 </a:t>
            </a:r>
            <a:endParaRPr lang="en-US" dirty="0"/>
          </a:p>
        </p:txBody>
      </p:sp>
    </p:spTree>
    <p:extLst>
      <p:ext uri="{BB962C8B-B14F-4D97-AF65-F5344CB8AC3E}">
        <p14:creationId xmlns:p14="http://schemas.microsoft.com/office/powerpoint/2010/main" xmlns="" val="637436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xmlns="" id="{B2FB3827-8781-4CBC-B516-BF54D658CB81}"/>
              </a:ext>
            </a:extLst>
          </p:cNvPr>
          <p:cNvSpPr/>
          <p:nvPr/>
        </p:nvSpPr>
        <p:spPr>
          <a:xfrm>
            <a:off x="2256818" y="396968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submit</a:t>
            </a:r>
            <a:endParaRPr lang="pt-PT" dirty="0"/>
          </a:p>
        </p:txBody>
      </p:sp>
      <p:sp>
        <p:nvSpPr>
          <p:cNvPr id="33" name="Oval 20">
            <a:extLst>
              <a:ext uri="{FF2B5EF4-FFF2-40B4-BE49-F238E27FC236}">
                <a16:creationId xmlns:a16="http://schemas.microsoft.com/office/drawing/2014/main" xmlns="" id="{704A5916-FAB5-47B8-ADED-506C29D2DF88}"/>
              </a:ext>
            </a:extLst>
          </p:cNvPr>
          <p:cNvSpPr/>
          <p:nvPr/>
        </p:nvSpPr>
        <p:spPr>
          <a:xfrm>
            <a:off x="12018" y="396969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compile</a:t>
            </a:r>
            <a:endParaRPr lang="pt-PT" dirty="0"/>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225681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AddDevloper</a:t>
            </a:r>
            <a:endParaRPr lang="pt-PT" dirty="0"/>
          </a:p>
        </p:txBody>
      </p:sp>
      <p:sp>
        <p:nvSpPr>
          <p:cNvPr id="37" name="Oval 20">
            <a:extLst>
              <a:ext uri="{FF2B5EF4-FFF2-40B4-BE49-F238E27FC236}">
                <a16:creationId xmlns:a16="http://schemas.microsoft.com/office/drawing/2014/main" xmlns="" id="{6AE8A4D6-E312-4799-9FCE-3B5830D2F2FB}"/>
              </a:ext>
            </a:extLst>
          </p:cNvPr>
          <p:cNvSpPr/>
          <p:nvPr/>
        </p:nvSpPr>
        <p:spPr>
          <a:xfrm>
            <a:off x="1201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AddProject</a:t>
            </a:r>
            <a:endParaRPr lang="pt-PT" dirty="0"/>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4625568" y="1349827"/>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AddBug</a:t>
            </a:r>
            <a:endParaRPr lang="pt-PT" dirty="0"/>
          </a:p>
        </p:txBody>
      </p:sp>
      <p:sp>
        <p:nvSpPr>
          <p:cNvPr id="3" name="TextBox 2"/>
          <p:cNvSpPr txBox="1"/>
          <p:nvPr/>
        </p:nvSpPr>
        <p:spPr>
          <a:xfrm>
            <a:off x="779016" y="867508"/>
            <a:ext cx="1184030" cy="369332"/>
          </a:xfrm>
          <a:prstGeom prst="rect">
            <a:avLst/>
          </a:prstGeom>
          <a:noFill/>
        </p:spPr>
        <p:txBody>
          <a:bodyPr wrap="square" rtlCol="0">
            <a:spAutoFit/>
          </a:bodyPr>
          <a:lstStyle/>
          <a:p>
            <a:r>
              <a:rPr lang="en-US" dirty="0" smtClean="0"/>
              <a:t>Manager: </a:t>
            </a:r>
            <a:endParaRPr lang="en-US" dirty="0"/>
          </a:p>
        </p:txBody>
      </p:sp>
      <p:sp>
        <p:nvSpPr>
          <p:cNvPr id="13" name="Oval 20">
            <a:extLst>
              <a:ext uri="{FF2B5EF4-FFF2-40B4-BE49-F238E27FC236}">
                <a16:creationId xmlns:a16="http://schemas.microsoft.com/office/drawing/2014/main" xmlns="" id="{FB91610A-EB58-4E67-BCAE-78EF8A1EFCEE}"/>
              </a:ext>
            </a:extLst>
          </p:cNvPr>
          <p:cNvSpPr/>
          <p:nvPr/>
        </p:nvSpPr>
        <p:spPr>
          <a:xfrm>
            <a:off x="6893859" y="1349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RaiseTicket</a:t>
            </a:r>
            <a:endParaRPr lang="pt-PT" dirty="0"/>
          </a:p>
        </p:txBody>
      </p:sp>
      <p:sp>
        <p:nvSpPr>
          <p:cNvPr id="14" name="Oval 20">
            <a:extLst>
              <a:ext uri="{FF2B5EF4-FFF2-40B4-BE49-F238E27FC236}">
                <a16:creationId xmlns:a16="http://schemas.microsoft.com/office/drawing/2014/main" xmlns="" id="{1351F80D-EFB6-4890-B8A4-A3688AF96054}"/>
              </a:ext>
            </a:extLst>
          </p:cNvPr>
          <p:cNvSpPr/>
          <p:nvPr/>
        </p:nvSpPr>
        <p:spPr>
          <a:xfrm>
            <a:off x="908240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PasteCodeSnippets</a:t>
            </a:r>
            <a:endParaRPr lang="pt-PT" dirty="0"/>
          </a:p>
        </p:txBody>
      </p:sp>
      <p:sp>
        <p:nvSpPr>
          <p:cNvPr id="4" name="TextBox 3"/>
          <p:cNvSpPr txBox="1"/>
          <p:nvPr/>
        </p:nvSpPr>
        <p:spPr>
          <a:xfrm>
            <a:off x="731555" y="3410857"/>
            <a:ext cx="1137709" cy="646331"/>
          </a:xfrm>
          <a:prstGeom prst="rect">
            <a:avLst/>
          </a:prstGeom>
          <a:noFill/>
        </p:spPr>
        <p:txBody>
          <a:bodyPr wrap="square" rtlCol="0">
            <a:spAutoFit/>
          </a:bodyPr>
          <a:lstStyle/>
          <a:p>
            <a:r>
              <a:rPr lang="en-US" dirty="0" smtClean="0"/>
              <a:t>Developer</a:t>
            </a:r>
            <a:r>
              <a:rPr lang="en-US" dirty="0" smtClean="0"/>
              <a:t>:</a:t>
            </a:r>
            <a:endParaRPr lang="en-US" dirty="0"/>
          </a:p>
        </p:txBody>
      </p:sp>
    </p:spTree>
    <p:extLst>
      <p:ext uri="{BB962C8B-B14F-4D97-AF65-F5344CB8AC3E}">
        <p14:creationId xmlns:p14="http://schemas.microsoft.com/office/powerpoint/2010/main" xmlns="" val="19349765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523" y="679938"/>
            <a:ext cx="3598985" cy="646331"/>
          </a:xfrm>
          <a:prstGeom prst="rect">
            <a:avLst/>
          </a:prstGeom>
          <a:noFill/>
        </p:spPr>
        <p:txBody>
          <a:bodyPr wrap="square" rtlCol="0">
            <a:spAutoFit/>
          </a:bodyPr>
          <a:lstStyle/>
          <a:p>
            <a:r>
              <a:rPr lang="en-US" dirty="0">
                <a:latin typeface="Verdana" pitchFamily="34" charset="0"/>
                <a:ea typeface="Verdana" pitchFamily="34" charset="0"/>
                <a:cs typeface="Verdana" pitchFamily="34" charset="0"/>
              </a:rPr>
              <a:t>F</a:t>
            </a:r>
            <a:r>
              <a:rPr lang="en-US" dirty="0" smtClean="0">
                <a:latin typeface="Verdana" pitchFamily="34" charset="0"/>
                <a:ea typeface="Verdana" pitchFamily="34" charset="0"/>
                <a:cs typeface="Verdana" pitchFamily="34" charset="0"/>
              </a:rPr>
              <a:t>eatures  added in the current version :</a:t>
            </a:r>
            <a:endParaRPr lang="en-US" dirty="0">
              <a:latin typeface="Verdana" pitchFamily="34" charset="0"/>
              <a:ea typeface="Verdana" pitchFamily="34" charset="0"/>
              <a:cs typeface="Verdana" pitchFamily="34" charset="0"/>
            </a:endParaRPr>
          </a:p>
        </p:txBody>
      </p:sp>
      <p:sp>
        <p:nvSpPr>
          <p:cNvPr id="3" name="TextBox 2"/>
          <p:cNvSpPr txBox="1"/>
          <p:nvPr/>
        </p:nvSpPr>
        <p:spPr>
          <a:xfrm>
            <a:off x="2016369" y="1781908"/>
            <a:ext cx="6435969" cy="1200329"/>
          </a:xfrm>
          <a:prstGeom prst="rect">
            <a:avLst/>
          </a:prstGeom>
          <a:noFill/>
        </p:spPr>
        <p:txBody>
          <a:bodyPr wrap="square" rtlCol="0">
            <a:spAutoFit/>
          </a:bodyPr>
          <a:lstStyle/>
          <a:p>
            <a:pPr marL="285750" indent="-285750">
              <a:buFontTx/>
              <a:buChar char="-"/>
            </a:pPr>
            <a:r>
              <a:rPr lang="en-US" dirty="0" smtClean="0">
                <a:latin typeface="Verdana" pitchFamily="34" charset="0"/>
                <a:ea typeface="Verdana" pitchFamily="34" charset="0"/>
              </a:rPr>
              <a:t>Integrated with third </a:t>
            </a:r>
            <a:r>
              <a:rPr lang="en-US" dirty="0" smtClean="0">
                <a:latin typeface="Verdana" pitchFamily="34" charset="0"/>
                <a:ea typeface="Verdana" pitchFamily="34" charset="0"/>
              </a:rPr>
              <a:t>party Email Service</a:t>
            </a:r>
            <a:endParaRPr lang="en-US" b="1" dirty="0" smtClean="0">
              <a:latin typeface="Verdana" pitchFamily="34" charset="0"/>
              <a:ea typeface="Verdana" pitchFamily="34" charset="0"/>
            </a:endParaRPr>
          </a:p>
          <a:p>
            <a:pPr marL="285750" indent="-285750">
              <a:buFontTx/>
              <a:buChar char="-"/>
            </a:pPr>
            <a:r>
              <a:rPr lang="en-US" dirty="0" smtClean="0">
                <a:latin typeface="Verdana" pitchFamily="34" charset="0"/>
                <a:ea typeface="Verdana" pitchFamily="34" charset="0"/>
              </a:rPr>
              <a:t>JSR 199 for compilation of code</a:t>
            </a:r>
            <a:endParaRPr lang="en-US" dirty="0" smtClean="0">
              <a:latin typeface="Verdana" pitchFamily="34" charset="0"/>
              <a:ea typeface="Verdana" pitchFamily="34" charset="0"/>
            </a:endParaRPr>
          </a:p>
          <a:p>
            <a:pPr marL="285750" indent="-285750">
              <a:buFontTx/>
              <a:buChar char="-"/>
            </a:pPr>
            <a:r>
              <a:rPr lang="en-US" dirty="0" smtClean="0">
                <a:latin typeface="Verdana" pitchFamily="34" charset="0"/>
                <a:ea typeface="Verdana" pitchFamily="34" charset="0"/>
              </a:rPr>
              <a:t>JWT</a:t>
            </a:r>
            <a:endParaRPr lang="en-US" dirty="0" smtClean="0">
              <a:latin typeface="Verdana" pitchFamily="34" charset="0"/>
              <a:ea typeface="Verdana" pitchFamily="34" charset="0"/>
            </a:endParaRPr>
          </a:p>
          <a:p>
            <a:pPr marL="285750" indent="-285750">
              <a:buFontTx/>
              <a:buChar char="-"/>
            </a:pPr>
            <a:r>
              <a:rPr lang="en-US" dirty="0" smtClean="0">
                <a:latin typeface="Verdana" pitchFamily="34" charset="0"/>
                <a:ea typeface="Verdana" pitchFamily="34" charset="0"/>
              </a:rPr>
              <a:t>Angular6</a:t>
            </a:r>
          </a:p>
        </p:txBody>
      </p:sp>
    </p:spTree>
    <p:extLst>
      <p:ext uri="{BB962C8B-B14F-4D97-AF65-F5344CB8AC3E}">
        <p14:creationId xmlns:p14="http://schemas.microsoft.com/office/powerpoint/2010/main" xmlns="" val="20137667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0984"/>
            <a:ext cx="4396154" cy="3416320"/>
          </a:xfrm>
          <a:prstGeom prst="rect">
            <a:avLst/>
          </a:prstGeom>
          <a:noFill/>
        </p:spPr>
        <p:txBody>
          <a:bodyPr wrap="square" rtlCol="0">
            <a:spAutoFit/>
          </a:bodyPr>
          <a:lstStyle/>
          <a:p>
            <a:pPr lvl="2">
              <a:lnSpc>
                <a:spcPct val="150000"/>
              </a:lnSpc>
            </a:pPr>
            <a:r>
              <a:rPr lang="en-US" dirty="0" smtClean="0">
                <a:latin typeface="Verdana" pitchFamily="34" charset="0"/>
                <a:ea typeface="Verdana" pitchFamily="34" charset="0"/>
              </a:rPr>
              <a:t>Tools Used </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Spring Data</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Audit Trail</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Loggers</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Spring Tests</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Spring Boot</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Angular6</a:t>
            </a:r>
          </a:p>
          <a:p>
            <a:pPr lvl="2">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a:t>
            </a:r>
            <a:endParaRPr lang="en-US" dirty="0">
              <a:latin typeface="Verdana" pitchFamily="34" charset="0"/>
              <a:ea typeface="Verdana" pitchFamily="34" charset="0"/>
            </a:endParaRPr>
          </a:p>
        </p:txBody>
      </p:sp>
      <p:sp>
        <p:nvSpPr>
          <p:cNvPr id="3" name="TextBox 2"/>
          <p:cNvSpPr txBox="1"/>
          <p:nvPr/>
        </p:nvSpPr>
        <p:spPr>
          <a:xfrm>
            <a:off x="4360985" y="633046"/>
            <a:ext cx="4841630" cy="1892826"/>
          </a:xfrm>
          <a:prstGeom prst="rect">
            <a:avLst/>
          </a:prstGeom>
          <a:noFill/>
        </p:spPr>
        <p:txBody>
          <a:bodyPr wrap="square" rtlCol="0">
            <a:spAutoFit/>
          </a:bodyPr>
          <a:lstStyle/>
          <a:p>
            <a:r>
              <a:rPr lang="en-US" dirty="0" smtClean="0">
                <a:latin typeface="Verdana" pitchFamily="34" charset="0"/>
                <a:ea typeface="Verdana" pitchFamily="34" charset="0"/>
              </a:rPr>
              <a:t>Services Used  :</a:t>
            </a:r>
          </a:p>
          <a:p>
            <a:pPr>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 Third Party SMS Services         	      from </a:t>
            </a:r>
            <a:r>
              <a:rPr lang="en-US" dirty="0" err="1" smtClean="0">
                <a:latin typeface="Verdana" pitchFamily="34" charset="0"/>
                <a:ea typeface="Verdana" pitchFamily="34" charset="0"/>
              </a:rPr>
              <a:t>Twillio</a:t>
            </a:r>
            <a:r>
              <a:rPr lang="en-US" dirty="0" smtClean="0">
                <a:latin typeface="Verdana" pitchFamily="34" charset="0"/>
                <a:ea typeface="Verdana" pitchFamily="34" charset="0"/>
              </a:rPr>
              <a:t> Send Grid</a:t>
            </a:r>
            <a:endParaRPr lang="en-US" dirty="0" smtClean="0">
              <a:latin typeface="Verdana" pitchFamily="34" charset="0"/>
              <a:ea typeface="Verdana" pitchFamily="34" charset="0"/>
            </a:endParaRPr>
          </a:p>
          <a:p>
            <a:pPr>
              <a:lnSpc>
                <a:spcPct val="150000"/>
              </a:lnSpc>
            </a:pPr>
            <a:r>
              <a:rPr lang="en-US" dirty="0">
                <a:latin typeface="Verdana" pitchFamily="34" charset="0"/>
                <a:ea typeface="Verdana" pitchFamily="34" charset="0"/>
              </a:rPr>
              <a:t> </a:t>
            </a:r>
            <a:r>
              <a:rPr lang="en-US" dirty="0" smtClean="0">
                <a:latin typeface="Verdana" pitchFamily="34" charset="0"/>
                <a:ea typeface="Verdana" pitchFamily="34" charset="0"/>
              </a:rPr>
              <a:t>            </a:t>
            </a:r>
          </a:p>
          <a:p>
            <a:endParaRPr lang="en-US" dirty="0"/>
          </a:p>
        </p:txBody>
      </p:sp>
      <p:sp>
        <p:nvSpPr>
          <p:cNvPr id="4" name="TextBox 3"/>
          <p:cNvSpPr txBox="1"/>
          <p:nvPr/>
        </p:nvSpPr>
        <p:spPr>
          <a:xfrm>
            <a:off x="9050216" y="562708"/>
            <a:ext cx="2696307" cy="1200329"/>
          </a:xfrm>
          <a:prstGeom prst="rect">
            <a:avLst/>
          </a:prstGeom>
          <a:noFill/>
        </p:spPr>
        <p:txBody>
          <a:bodyPr wrap="square" rtlCol="0">
            <a:spAutoFit/>
          </a:bodyPr>
          <a:lstStyle/>
          <a:p>
            <a:r>
              <a:rPr lang="en-US" dirty="0" smtClean="0">
                <a:latin typeface="Verdana" pitchFamily="34" charset="0"/>
                <a:ea typeface="Verdana" pitchFamily="34" charset="0"/>
                <a:cs typeface="Verdana" pitchFamily="34" charset="0"/>
              </a:rPr>
              <a:t>Dev tools :</a:t>
            </a:r>
          </a:p>
          <a:p>
            <a:r>
              <a:rPr lang="en-US" dirty="0" smtClean="0">
                <a:latin typeface="Verdana" pitchFamily="34" charset="0"/>
                <a:ea typeface="Verdana" pitchFamily="34" charset="0"/>
                <a:cs typeface="Verdana" pitchFamily="34" charset="0"/>
              </a:rPr>
              <a:t>           - </a:t>
            </a:r>
            <a:r>
              <a:rPr lang="en-US" dirty="0" err="1" smtClean="0">
                <a:latin typeface="Verdana" pitchFamily="34" charset="0"/>
                <a:ea typeface="Verdana" pitchFamily="34" charset="0"/>
                <a:cs typeface="Verdana" pitchFamily="34" charset="0"/>
              </a:rPr>
              <a:t>Git</a:t>
            </a: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           - Maven</a:t>
            </a:r>
          </a:p>
          <a:p>
            <a:r>
              <a:rPr lang="en-US" dirty="0" smtClean="0">
                <a:latin typeface="Verdana" pitchFamily="34" charset="0"/>
                <a:ea typeface="Verdana" pitchFamily="34" charset="0"/>
                <a:cs typeface="Verdana" pitchFamily="34" charset="0"/>
              </a:rPr>
              <a:t>           - </a:t>
            </a:r>
            <a:r>
              <a:rPr lang="en-US" dirty="0" err="1" smtClean="0">
                <a:latin typeface="Verdana" pitchFamily="34" charset="0"/>
                <a:ea typeface="Verdana" pitchFamily="34" charset="0"/>
                <a:cs typeface="Verdana" pitchFamily="34" charset="0"/>
              </a:rPr>
              <a:t>SonarQube</a:t>
            </a:r>
            <a:r>
              <a:rPr lang="en-US" dirty="0" smtClean="0">
                <a:latin typeface="Verdana" pitchFamily="34" charset="0"/>
                <a:ea typeface="Verdana" pitchFamily="34" charset="0"/>
                <a:cs typeface="Verdana" pitchFamily="34" charset="0"/>
              </a:rPr>
              <a:t> </a:t>
            </a:r>
            <a:endParaRPr lang="en-IN"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xmlns="" val="28916814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352" y="187458"/>
            <a:ext cx="3212123" cy="369332"/>
          </a:xfrm>
          <a:prstGeom prst="rect">
            <a:avLst/>
          </a:prstGeom>
          <a:noFill/>
        </p:spPr>
        <p:txBody>
          <a:bodyPr wrap="square" rtlCol="0">
            <a:spAutoFit/>
          </a:bodyPr>
          <a:lstStyle/>
          <a:p>
            <a:r>
              <a:rPr lang="en-US" dirty="0" smtClean="0">
                <a:latin typeface="Verdana" pitchFamily="34" charset="0"/>
                <a:ea typeface="Verdana" pitchFamily="34" charset="0"/>
              </a:rPr>
              <a:t>Third Party Services : </a:t>
            </a:r>
            <a:endParaRPr lang="en-US" dirty="0">
              <a:latin typeface="Verdana" pitchFamily="34" charset="0"/>
              <a:ea typeface="Verdana" pitchFamily="34" charset="0"/>
            </a:endParaRPr>
          </a:p>
        </p:txBody>
      </p:sp>
      <p:sp>
        <p:nvSpPr>
          <p:cNvPr id="3" name="TextBox 2"/>
          <p:cNvSpPr txBox="1"/>
          <p:nvPr/>
        </p:nvSpPr>
        <p:spPr>
          <a:xfrm>
            <a:off x="246184" y="507568"/>
            <a:ext cx="11781693" cy="4247317"/>
          </a:xfrm>
          <a:prstGeom prst="rect">
            <a:avLst/>
          </a:prstGeom>
          <a:noFill/>
        </p:spPr>
        <p:txBody>
          <a:bodyPr wrap="square" rtlCol="0">
            <a:spAutoFit/>
          </a:bodyPr>
          <a:lstStyle/>
          <a:p>
            <a:r>
              <a:rPr lang="en-US" dirty="0" err="1" smtClean="0">
                <a:latin typeface="Verdana" pitchFamily="34" charset="0"/>
                <a:ea typeface="Verdana" pitchFamily="34" charset="0"/>
              </a:rPr>
              <a:t>Twillio</a:t>
            </a:r>
            <a:r>
              <a:rPr lang="en-US" dirty="0" smtClean="0">
                <a:latin typeface="Verdana" pitchFamily="34" charset="0"/>
                <a:ea typeface="Verdana" pitchFamily="34" charset="0"/>
              </a:rPr>
              <a:t> Send Grid Email Service </a:t>
            </a:r>
            <a:r>
              <a:rPr lang="en-US" dirty="0" smtClean="0">
                <a:latin typeface="Verdana" pitchFamily="34" charset="0"/>
                <a:ea typeface="Verdana" pitchFamily="34" charset="0"/>
              </a:rPr>
              <a:t>: </a:t>
            </a:r>
          </a:p>
          <a:p>
            <a:r>
              <a:rPr lang="en-US" dirty="0">
                <a:latin typeface="Verdana" pitchFamily="34" charset="0"/>
                <a:ea typeface="Verdana" pitchFamily="34" charset="0"/>
              </a:rPr>
              <a:t> </a:t>
            </a:r>
            <a:r>
              <a:rPr lang="en-US" dirty="0" smtClean="0">
                <a:latin typeface="Verdana" pitchFamily="34" charset="0"/>
                <a:ea typeface="Verdana" pitchFamily="34" charset="0"/>
              </a:rPr>
              <a:t>                            The current project uses </a:t>
            </a:r>
            <a:r>
              <a:rPr lang="en-US" dirty="0" err="1" smtClean="0">
                <a:latin typeface="Verdana" pitchFamily="34" charset="0"/>
                <a:ea typeface="Verdana" pitchFamily="34" charset="0"/>
              </a:rPr>
              <a:t>Twillio</a:t>
            </a:r>
            <a:r>
              <a:rPr lang="en-US" dirty="0" smtClean="0">
                <a:latin typeface="Verdana" pitchFamily="34" charset="0"/>
                <a:ea typeface="Verdana" pitchFamily="34" charset="0"/>
              </a:rPr>
              <a:t> </a:t>
            </a:r>
            <a:r>
              <a:rPr lang="en-US" dirty="0" smtClean="0">
                <a:latin typeface="Verdana" pitchFamily="34" charset="0"/>
                <a:ea typeface="Verdana" pitchFamily="34" charset="0"/>
              </a:rPr>
              <a:t>Email services </a:t>
            </a:r>
            <a:r>
              <a:rPr lang="en-US" dirty="0" smtClean="0">
                <a:latin typeface="Verdana" pitchFamily="34" charset="0"/>
                <a:ea typeface="Verdana" pitchFamily="34" charset="0"/>
              </a:rPr>
              <a:t>for sending alerts to the </a:t>
            </a:r>
            <a:r>
              <a:rPr lang="en-US" dirty="0" smtClean="0">
                <a:latin typeface="Verdana" pitchFamily="34" charset="0"/>
                <a:ea typeface="Verdana" pitchFamily="34" charset="0"/>
              </a:rPr>
              <a:t>users</a:t>
            </a:r>
            <a:r>
              <a:rPr lang="en-US" dirty="0" smtClean="0">
                <a:latin typeface="Verdana" pitchFamily="34" charset="0"/>
                <a:ea typeface="Verdana" pitchFamily="34" charset="0"/>
              </a:rPr>
              <a:t>                 </a:t>
            </a:r>
            <a:r>
              <a:rPr lang="en-US" dirty="0" smtClean="0">
                <a:latin typeface="Verdana" pitchFamily="34" charset="0"/>
                <a:ea typeface="Verdana" pitchFamily="34" charset="0"/>
              </a:rPr>
              <a:t>		       </a:t>
            </a:r>
            <a:r>
              <a:rPr lang="en-US" dirty="0" smtClean="0">
                <a:latin typeface="Verdana" pitchFamily="34" charset="0"/>
                <a:ea typeface="Verdana" pitchFamily="34" charset="0"/>
              </a:rPr>
              <a:t>under </a:t>
            </a:r>
            <a:r>
              <a:rPr lang="en-US" dirty="0" smtClean="0">
                <a:latin typeface="Verdana" pitchFamily="34" charset="0"/>
                <a:ea typeface="Verdana" pitchFamily="34" charset="0"/>
              </a:rPr>
              <a:t>Trial mode </a:t>
            </a:r>
            <a:r>
              <a:rPr lang="en-US" dirty="0" smtClean="0">
                <a:latin typeface="Verdana" pitchFamily="34" charset="0"/>
                <a:ea typeface="Verdana" pitchFamily="34" charset="0"/>
              </a:rPr>
              <a:t>.It provides  </a:t>
            </a:r>
            <a:r>
              <a:rPr lang="en-US" dirty="0" smtClean="0">
                <a:latin typeface="Verdana" pitchFamily="34" charset="0"/>
                <a:ea typeface="Verdana" pitchFamily="34" charset="0"/>
              </a:rPr>
              <a:t>900 free emails in trial mode</a:t>
            </a:r>
            <a:r>
              <a:rPr lang="en-US" dirty="0" smtClean="0">
                <a:latin typeface="Verdana" pitchFamily="34" charset="0"/>
                <a:ea typeface="Verdana" pitchFamily="34" charset="0"/>
              </a:rPr>
              <a:t> </a:t>
            </a:r>
            <a:r>
              <a:rPr lang="en-US" dirty="0" smtClean="0">
                <a:latin typeface="Verdana" pitchFamily="34" charset="0"/>
                <a:ea typeface="Verdana" pitchFamily="34" charset="0"/>
              </a:rPr>
              <a:t>worth </a:t>
            </a:r>
            <a:r>
              <a:rPr lang="en-US" dirty="0" smtClean="0">
                <a:latin typeface="Verdana" pitchFamily="34" charset="0"/>
                <a:ea typeface="Verdana" pitchFamily="34" charset="0"/>
              </a:rPr>
              <a:t>messaging </a:t>
            </a:r>
            <a:endParaRPr lang="en-US" dirty="0" smtClean="0">
              <a:latin typeface="Verdana" pitchFamily="34" charset="0"/>
              <a:ea typeface="Verdana" pitchFamily="34" charset="0"/>
            </a:endParaRPr>
          </a:p>
          <a:p>
            <a:r>
              <a:rPr lang="en-US" dirty="0">
                <a:latin typeface="Verdana" pitchFamily="34" charset="0"/>
                <a:ea typeface="Verdana" pitchFamily="34" charset="0"/>
              </a:rPr>
              <a:t> </a:t>
            </a:r>
            <a:r>
              <a:rPr lang="en-US" dirty="0" smtClean="0">
                <a:latin typeface="Verdana" pitchFamily="34" charset="0"/>
                <a:ea typeface="Verdana" pitchFamily="34" charset="0"/>
              </a:rPr>
              <a:t>                             </a:t>
            </a:r>
            <a:r>
              <a:rPr lang="en-US" dirty="0" smtClean="0">
                <a:latin typeface="Verdana" pitchFamily="34" charset="0"/>
                <a:ea typeface="Verdana" pitchFamily="34" charset="0"/>
              </a:rPr>
              <a:t>services. Where each message costs around 0.10$. One </a:t>
            </a:r>
            <a:r>
              <a:rPr lang="en-US" dirty="0" smtClean="0">
                <a:latin typeface="Verdana" pitchFamily="34" charset="0"/>
                <a:ea typeface="Verdana" pitchFamily="34" charset="0"/>
              </a:rPr>
              <a:t>Limitation in trial    		       mode is that before sending a message to a particular number that number  		       must be verified by </a:t>
            </a:r>
            <a:r>
              <a:rPr lang="en-US" dirty="0" err="1">
                <a:latin typeface="Verdana" pitchFamily="34" charset="0"/>
                <a:ea typeface="Verdana" pitchFamily="34" charset="0"/>
              </a:rPr>
              <a:t>t</a:t>
            </a:r>
            <a:r>
              <a:rPr lang="en-US" dirty="0" err="1" smtClean="0">
                <a:latin typeface="Verdana" pitchFamily="34" charset="0"/>
                <a:ea typeface="Verdana" pitchFamily="34" charset="0"/>
              </a:rPr>
              <a:t>willio</a:t>
            </a:r>
            <a:r>
              <a:rPr lang="en-US" dirty="0" smtClean="0">
                <a:latin typeface="Verdana" pitchFamily="34" charset="0"/>
                <a:ea typeface="Verdana" pitchFamily="34" charset="0"/>
              </a:rPr>
              <a:t>. </a:t>
            </a:r>
          </a:p>
          <a:p>
            <a:endParaRPr lang="en-US" dirty="0">
              <a:latin typeface="Verdana" pitchFamily="34" charset="0"/>
              <a:ea typeface="Verdana" pitchFamily="34" charset="0"/>
            </a:endParaRPr>
          </a:p>
          <a:p>
            <a:r>
              <a:rPr lang="en-US" dirty="0" smtClean="0">
                <a:latin typeface="Verdana" pitchFamily="34" charset="0"/>
                <a:ea typeface="Verdana" pitchFamily="34" charset="0"/>
              </a:rPr>
              <a:t>                             </a:t>
            </a:r>
          </a:p>
          <a:p>
            <a:endParaRPr lang="en-US" dirty="0">
              <a:latin typeface="Verdana" pitchFamily="34" charset="0"/>
              <a:ea typeface="Verdana" pitchFamily="34" charset="0"/>
            </a:endParaRPr>
          </a:p>
          <a:p>
            <a:endParaRPr lang="en-US" dirty="0" smtClean="0">
              <a:latin typeface="Verdana" pitchFamily="34" charset="0"/>
              <a:ea typeface="Verdana" pitchFamily="34" charset="0"/>
            </a:endParaRPr>
          </a:p>
          <a:p>
            <a:r>
              <a:rPr lang="en-US" dirty="0">
                <a:latin typeface="Verdana" pitchFamily="34" charset="0"/>
                <a:ea typeface="Verdana" pitchFamily="34" charset="0"/>
              </a:rPr>
              <a:t> </a:t>
            </a:r>
            <a:r>
              <a:rPr lang="en-US" dirty="0" smtClean="0">
                <a:latin typeface="Verdana" pitchFamily="34" charset="0"/>
                <a:ea typeface="Verdana" pitchFamily="34" charset="0"/>
              </a:rPr>
              <a:t>                             </a:t>
            </a:r>
          </a:p>
          <a:p>
            <a:r>
              <a:rPr lang="en-US" dirty="0">
                <a:latin typeface="Verdana" pitchFamily="34" charset="0"/>
                <a:ea typeface="Verdana" pitchFamily="34" charset="0"/>
              </a:rPr>
              <a:t> </a:t>
            </a:r>
            <a:r>
              <a:rPr lang="en-US" dirty="0" smtClean="0">
                <a:latin typeface="Verdana" pitchFamily="34" charset="0"/>
                <a:ea typeface="Verdana" pitchFamily="34" charset="0"/>
              </a:rPr>
              <a:t>                         </a:t>
            </a:r>
          </a:p>
          <a:p>
            <a:r>
              <a:rPr lang="en-US" dirty="0">
                <a:latin typeface="Verdana" pitchFamily="34" charset="0"/>
                <a:ea typeface="Verdana" pitchFamily="34" charset="0"/>
              </a:rPr>
              <a:t> </a:t>
            </a:r>
            <a:r>
              <a:rPr lang="en-US" dirty="0" smtClean="0">
                <a:latin typeface="Verdana" pitchFamily="34" charset="0"/>
                <a:ea typeface="Verdana" pitchFamily="34" charset="0"/>
              </a:rPr>
              <a:t>                              </a:t>
            </a:r>
          </a:p>
          <a:p>
            <a:r>
              <a:rPr lang="en-US" dirty="0">
                <a:latin typeface="Verdana" pitchFamily="34" charset="0"/>
                <a:ea typeface="Verdana" pitchFamily="34" charset="0"/>
              </a:rPr>
              <a:t> </a:t>
            </a:r>
            <a:r>
              <a:rPr lang="en-US" dirty="0" smtClean="0">
                <a:latin typeface="Verdana" pitchFamily="34" charset="0"/>
                <a:ea typeface="Verdana" pitchFamily="34" charset="0"/>
              </a:rPr>
              <a:t>                  </a:t>
            </a:r>
          </a:p>
          <a:p>
            <a:endParaRPr lang="en-US" dirty="0">
              <a:latin typeface="Verdana" pitchFamily="34" charset="0"/>
              <a:ea typeface="Verdana" pitchFamily="34" charset="0"/>
            </a:endParaRPr>
          </a:p>
        </p:txBody>
      </p:sp>
    </p:spTree>
    <p:extLst>
      <p:ext uri="{BB962C8B-B14F-4D97-AF65-F5344CB8AC3E}">
        <p14:creationId xmlns:p14="http://schemas.microsoft.com/office/powerpoint/2010/main" xmlns="" val="7105918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xmlns="" val="1087322733"/>
      </p:ext>
    </p:extLst>
  </p:cSld>
  <p:clrMapOvr>
    <a:masterClrMapping/>
  </p:clrMapOvr>
  <p:timing>
    <p:tnLst>
      <p:par>
        <p:cTn id="1" dur="indefinite" restart="never" nodeType="tmRoot"/>
      </p:par>
    </p:tnLst>
  </p:timing>
</p:sld>
</file>

<file path=ppt/theme/_rels/theme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image" Target="../media/image35.jpeg"/></Relationships>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Props1.xml><?xml version="1.0" encoding="utf-8"?>
<ds:datastoreItem xmlns:ds="http://schemas.openxmlformats.org/officeDocument/2006/customXml" ds:itemID="{A7ADA686-8B87-4BAB-B746-3788DE5181DE}">
  <ds:schemaRefs>
    <ds:schemaRef ds:uri="http://schemas.microsoft.com/sharepoint/v3/contenttype/forms"/>
  </ds:schemaRefs>
</ds:datastoreItem>
</file>

<file path=customXml/itemProps2.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AE09A1-400C-4B56-9344-7C4C5DBC66E1}">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6bed2a0-a239-4228-bd8e-b46f54fc12da"/>
    <ds:schemaRef ds:uri="http://purl.org/dc/elements/1.1/"/>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2578</TotalTime>
  <Words>247</Words>
  <Application>Microsoft Office PowerPoint</Application>
  <PresentationFormat>Custom</PresentationFormat>
  <Paragraphs>79</Paragraphs>
  <Slides>10</Slides>
  <Notes>0</Notes>
  <HiddenSlides>0</HiddenSlides>
  <MMClips>0</MMClips>
  <ScaleCrop>false</ScaleCrop>
  <HeadingPairs>
    <vt:vector size="4" baseType="variant">
      <vt:variant>
        <vt:lpstr>Theme</vt:lpstr>
      </vt:variant>
      <vt:variant>
        <vt:i4>5</vt:i4>
      </vt:variant>
      <vt:variant>
        <vt:lpstr>Slide Titles</vt:lpstr>
      </vt:variant>
      <vt:variant>
        <vt:i4>10</vt:i4>
      </vt:variant>
    </vt:vector>
  </HeadingPairs>
  <TitlesOfParts>
    <vt:vector size="15" baseType="lpstr">
      <vt:lpstr>Capgemini 2017_Cover slides</vt:lpstr>
      <vt:lpstr>Content Layouts</vt:lpstr>
      <vt:lpstr>Content and Image Layouts</vt:lpstr>
      <vt:lpstr>Section slides</vt:lpstr>
      <vt:lpstr>Angles</vt:lpstr>
      <vt:lpstr>Slide 1</vt:lpstr>
      <vt:lpstr>Slide 2</vt:lpstr>
      <vt:lpstr>Problem Statement</vt:lpstr>
      <vt:lpstr>Slide 4</vt:lpstr>
      <vt:lpstr>Slide 5</vt:lpstr>
      <vt:lpstr>Slide 6</vt:lpstr>
      <vt:lpstr>Slide 7</vt:lpstr>
      <vt:lpstr>Slide 8</vt:lpstr>
      <vt:lpstr>Questions</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Lenovo</cp:lastModifiedBy>
  <cp:revision>76</cp:revision>
  <dcterms:created xsi:type="dcterms:W3CDTF">2018-05-28T05:37:39Z</dcterms:created>
  <dcterms:modified xsi:type="dcterms:W3CDTF">2019-11-11T20:15:54Z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